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grandir Bold" charset="1" panose="00000800000000000000"/>
      <p:regular r:id="rId17"/>
    </p:embeddedFont>
    <p:embeddedFont>
      <p:font typeface="Agrandir" charset="1" panose="00000500000000000000"/>
      <p:regular r:id="rId18"/>
    </p:embeddedFont>
    <p:embeddedFont>
      <p:font typeface="Agrandir Medium" charset="1" panose="00000600000000000000"/>
      <p:regular r:id="rId19"/>
    </p:embeddedFont>
    <p:embeddedFont>
      <p:font typeface="Montserrat" charset="1" panose="00000500000000000000"/>
      <p:regular r:id="rId20"/>
    </p:embeddedFont>
    <p:embeddedFont>
      <p:font typeface="Montserrat Medium"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12.png" Type="http://schemas.openxmlformats.org/officeDocument/2006/relationships/image"/><Relationship Id="rId18" Target="../media/image13.svg" Type="http://schemas.openxmlformats.org/officeDocument/2006/relationships/image"/><Relationship Id="rId19" Target="../media/image14.png" Type="http://schemas.openxmlformats.org/officeDocument/2006/relationships/image"/><Relationship Id="rId2" Target="../media/image1.jpeg" Type="http://schemas.openxmlformats.org/officeDocument/2006/relationships/image"/><Relationship Id="rId20" Target="../media/image15.svg" Type="http://schemas.openxmlformats.org/officeDocument/2006/relationships/image"/><Relationship Id="rId21" Target="../media/image16.png" Type="http://schemas.openxmlformats.org/officeDocument/2006/relationships/image"/><Relationship Id="rId22" Target="../media/image17.svg" Type="http://schemas.openxmlformats.org/officeDocument/2006/relationships/image"/><Relationship Id="rId23" Target="../media/image18.png" Type="http://schemas.openxmlformats.org/officeDocument/2006/relationships/image"/><Relationship Id="rId24" Target="../media/image19.svg" Type="http://schemas.openxmlformats.org/officeDocument/2006/relationships/image"/><Relationship Id="rId25" Target="../media/image20.png" Type="http://schemas.openxmlformats.org/officeDocument/2006/relationships/image"/><Relationship Id="rId26" Target="../media/image21.svg" Type="http://schemas.openxmlformats.org/officeDocument/2006/relationships/image"/><Relationship Id="rId27" Target="../media/image22.png" Type="http://schemas.openxmlformats.org/officeDocument/2006/relationships/image"/><Relationship Id="rId28" Target="../media/image23.svg" Type="http://schemas.openxmlformats.org/officeDocument/2006/relationships/image"/><Relationship Id="rId29" Target="../media/image47.png" Type="http://schemas.openxmlformats.org/officeDocument/2006/relationships/image"/><Relationship Id="rId3" Target="../media/image43.png" Type="http://schemas.openxmlformats.org/officeDocument/2006/relationships/image"/><Relationship Id="rId30" Target="../media/image48.svg" Type="http://schemas.openxmlformats.org/officeDocument/2006/relationships/image"/><Relationship Id="rId4" Target="../media/image4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34198" y="-1294275"/>
            <a:ext cx="2832552" cy="2588549"/>
          </a:xfrm>
          <a:custGeom>
            <a:avLst/>
            <a:gdLst/>
            <a:ahLst/>
            <a:cxnLst/>
            <a:rect r="r" b="b" t="t" l="l"/>
            <a:pathLst>
              <a:path h="2588549" w="2832552">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43507" y="-689971"/>
            <a:ext cx="2803900" cy="2414053"/>
          </a:xfrm>
          <a:custGeom>
            <a:avLst/>
            <a:gdLst/>
            <a:ahLst/>
            <a:cxnLst/>
            <a:rect r="r" b="b" t="t" l="l"/>
            <a:pathLst>
              <a:path h="2414053" w="2803900">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30548" y="-1293994"/>
            <a:ext cx="2465343" cy="2588269"/>
          </a:xfrm>
          <a:custGeom>
            <a:avLst/>
            <a:gdLst/>
            <a:ahLst/>
            <a:cxnLst/>
            <a:rect r="r" b="b" t="t" l="l"/>
            <a:pathLst>
              <a:path h="2588269" w="2465343">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592203" y="8606204"/>
            <a:ext cx="2417143" cy="2315806"/>
          </a:xfrm>
          <a:custGeom>
            <a:avLst/>
            <a:gdLst/>
            <a:ahLst/>
            <a:cxnLst/>
            <a:rect r="r" b="b" t="t" l="l"/>
            <a:pathLst>
              <a:path h="2315806" w="2417143">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36878" y="3225785"/>
            <a:ext cx="3065578" cy="2711086"/>
          </a:xfrm>
          <a:custGeom>
            <a:avLst/>
            <a:gdLst/>
            <a:ahLst/>
            <a:cxnLst/>
            <a:rect r="r" b="b" t="t" l="l"/>
            <a:pathLst>
              <a:path h="2711086" w="3065578">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16995" y="7638350"/>
            <a:ext cx="2882762" cy="3283660"/>
          </a:xfrm>
          <a:custGeom>
            <a:avLst/>
            <a:gdLst/>
            <a:ahLst/>
            <a:cxnLst/>
            <a:rect r="r" b="b" t="t" l="l"/>
            <a:pathLst>
              <a:path h="3283660" w="2882762">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689971"/>
            <a:ext cx="2379176" cy="3224668"/>
          </a:xfrm>
          <a:custGeom>
            <a:avLst/>
            <a:gdLst/>
            <a:ahLst/>
            <a:cxnLst/>
            <a:rect r="r" b="b" t="t" l="l"/>
            <a:pathLst>
              <a:path h="3224668" w="2379176">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3892554" y="9046259"/>
            <a:ext cx="2647404" cy="2079468"/>
          </a:xfrm>
          <a:custGeom>
            <a:avLst/>
            <a:gdLst/>
            <a:ahLst/>
            <a:cxnLst/>
            <a:rect r="r" b="b" t="t" l="l"/>
            <a:pathLst>
              <a:path h="2079468" w="2647404">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7579615" y="2049544"/>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2032490">
            <a:off x="5423388" y="-1980819"/>
            <a:ext cx="4703437" cy="4114800"/>
          </a:xfrm>
          <a:custGeom>
            <a:avLst/>
            <a:gdLst/>
            <a:ahLst/>
            <a:cxnLst/>
            <a:rect r="r" b="b" t="t" l="l"/>
            <a:pathLst>
              <a:path h="4114800" w="4703437">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501928" y="8884186"/>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2708982" y="2258207"/>
            <a:ext cx="12870036" cy="2962148"/>
          </a:xfrm>
          <a:prstGeom prst="rect">
            <a:avLst/>
          </a:prstGeom>
        </p:spPr>
        <p:txBody>
          <a:bodyPr anchor="t" rtlCol="false" tIns="0" lIns="0" bIns="0" rIns="0">
            <a:spAutoFit/>
          </a:bodyPr>
          <a:lstStyle/>
          <a:p>
            <a:pPr algn="ctr" marL="0" indent="0" lvl="0">
              <a:lnSpc>
                <a:spcPts val="10486"/>
              </a:lnSpc>
              <a:spcBef>
                <a:spcPct val="0"/>
              </a:spcBef>
            </a:pPr>
            <a:r>
              <a:rPr lang="en-US" b="true" sz="9800" spc="-343">
                <a:solidFill>
                  <a:srgbClr val="FFFFFF"/>
                </a:solidFill>
                <a:latin typeface="Agrandir Bold"/>
                <a:ea typeface="Agrandir Bold"/>
                <a:cs typeface="Agrandir Bold"/>
                <a:sym typeface="Agrandir Bold"/>
              </a:rPr>
              <a:t>Financial management:</a:t>
            </a:r>
          </a:p>
        </p:txBody>
      </p:sp>
      <p:sp>
        <p:nvSpPr>
          <p:cNvPr name="TextBox 17" id="17"/>
          <p:cNvSpPr txBox="true"/>
          <p:nvPr/>
        </p:nvSpPr>
        <p:spPr>
          <a:xfrm rot="0">
            <a:off x="3919147" y="4914244"/>
            <a:ext cx="10449705" cy="2962148"/>
          </a:xfrm>
          <a:prstGeom prst="rect">
            <a:avLst/>
          </a:prstGeom>
        </p:spPr>
        <p:txBody>
          <a:bodyPr anchor="t" rtlCol="false" tIns="0" lIns="0" bIns="0" rIns="0">
            <a:spAutoFit/>
          </a:bodyPr>
          <a:lstStyle/>
          <a:p>
            <a:pPr algn="ctr" marL="0" indent="0" lvl="0">
              <a:lnSpc>
                <a:spcPts val="10486"/>
              </a:lnSpc>
              <a:spcBef>
                <a:spcPct val="0"/>
              </a:spcBef>
            </a:pPr>
            <a:r>
              <a:rPr lang="en-US" sz="9800" spc="-343">
                <a:solidFill>
                  <a:srgbClr val="FFFFFF"/>
                </a:solidFill>
                <a:latin typeface="Agrandir"/>
                <a:ea typeface="Agrandir"/>
                <a:cs typeface="Agrandir"/>
                <a:sym typeface="Agrandir"/>
              </a:rPr>
              <a:t>Keys to economic success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1309551" y="-812902"/>
            <a:ext cx="12717770" cy="11912803"/>
            <a:chOff x="0" y="0"/>
            <a:chExt cx="3349536" cy="3137528"/>
          </a:xfrm>
        </p:grpSpPr>
        <p:sp>
          <p:nvSpPr>
            <p:cNvPr name="Freeform 4" id="4"/>
            <p:cNvSpPr/>
            <p:nvPr/>
          </p:nvSpPr>
          <p:spPr>
            <a:xfrm flipH="false" flipV="false" rot="0">
              <a:off x="0" y="0"/>
              <a:ext cx="3349536" cy="3137528"/>
            </a:xfrm>
            <a:custGeom>
              <a:avLst/>
              <a:gdLst/>
              <a:ahLst/>
              <a:cxnLst/>
              <a:rect r="r" b="b" t="t" l="l"/>
              <a:pathLst>
                <a:path h="3137528" w="3349536">
                  <a:moveTo>
                    <a:pt x="0" y="0"/>
                  </a:moveTo>
                  <a:lnTo>
                    <a:pt x="3349536" y="0"/>
                  </a:lnTo>
                  <a:lnTo>
                    <a:pt x="3349536" y="3137528"/>
                  </a:lnTo>
                  <a:lnTo>
                    <a:pt x="0" y="3137528"/>
                  </a:lnTo>
                  <a:close/>
                </a:path>
              </a:pathLst>
            </a:custGeom>
            <a:solidFill>
              <a:srgbClr val="60AA82"/>
            </a:solidFill>
          </p:spPr>
        </p:sp>
        <p:sp>
          <p:nvSpPr>
            <p:cNvPr name="TextBox 5" id="5"/>
            <p:cNvSpPr txBox="true"/>
            <p:nvPr/>
          </p:nvSpPr>
          <p:spPr>
            <a:xfrm>
              <a:off x="0" y="38100"/>
              <a:ext cx="3349536" cy="3099428"/>
            </a:xfrm>
            <a:prstGeom prst="rect">
              <a:avLst/>
            </a:prstGeom>
          </p:spPr>
          <p:txBody>
            <a:bodyPr anchor="ctr" rtlCol="false" tIns="50800" lIns="50800" bIns="50800" rIns="50800"/>
            <a:lstStyle/>
            <a:p>
              <a:pPr algn="ctr">
                <a:lnSpc>
                  <a:spcPts val="2266"/>
                </a:lnSpc>
              </a:pPr>
            </a:p>
          </p:txBody>
        </p:sp>
      </p:grpSp>
      <p:sp>
        <p:nvSpPr>
          <p:cNvPr name="Freeform 6" id="6"/>
          <p:cNvSpPr/>
          <p:nvPr/>
        </p:nvSpPr>
        <p:spPr>
          <a:xfrm flipH="false" flipV="false" rot="0">
            <a:off x="13134006" y="2317525"/>
            <a:ext cx="3422741" cy="5651950"/>
          </a:xfrm>
          <a:custGeom>
            <a:avLst/>
            <a:gdLst/>
            <a:ahLst/>
            <a:cxnLst/>
            <a:rect r="r" b="b" t="t" l="l"/>
            <a:pathLst>
              <a:path h="5651950" w="3422741">
                <a:moveTo>
                  <a:pt x="0" y="0"/>
                </a:moveTo>
                <a:lnTo>
                  <a:pt x="3422741" y="0"/>
                </a:lnTo>
                <a:lnTo>
                  <a:pt x="3422741" y="5651950"/>
                </a:lnTo>
                <a:lnTo>
                  <a:pt x="0" y="5651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409700" y="2185360"/>
            <a:ext cx="9540934" cy="22738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Future trends in financial management</a:t>
            </a:r>
          </a:p>
        </p:txBody>
      </p:sp>
      <p:sp>
        <p:nvSpPr>
          <p:cNvPr name="TextBox 8" id="8"/>
          <p:cNvSpPr txBox="true"/>
          <p:nvPr/>
        </p:nvSpPr>
        <p:spPr>
          <a:xfrm rot="0">
            <a:off x="1409700" y="4718360"/>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9" id="19"/>
          <p:cNvSpPr txBox="true"/>
          <p:nvPr/>
        </p:nvSpPr>
        <p:spPr>
          <a:xfrm rot="0">
            <a:off x="3578707" y="2843328"/>
            <a:ext cx="11130587" cy="4371744"/>
          </a:xfrm>
          <a:prstGeom prst="rect">
            <a:avLst/>
          </a:prstGeom>
        </p:spPr>
        <p:txBody>
          <a:bodyPr anchor="t" rtlCol="false" tIns="0" lIns="0" bIns="0" rIns="0">
            <a:spAutoFit/>
          </a:bodyPr>
          <a:lstStyle/>
          <a:p>
            <a:pPr algn="ctr" marL="0" indent="0" lvl="0">
              <a:lnSpc>
                <a:spcPts val="15462"/>
              </a:lnSpc>
              <a:spcBef>
                <a:spcPct val="0"/>
              </a:spcBef>
            </a:pPr>
            <a:r>
              <a:rPr lang="en-US" b="true" sz="14450" spc="-505">
                <a:solidFill>
                  <a:srgbClr val="FFFFFF"/>
                </a:solidFill>
                <a:latin typeface="Agrandir Bold"/>
                <a:ea typeface="Agrandir Bold"/>
                <a:cs typeface="Agrandir Bold"/>
                <a:sym typeface="Agrandir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409700" y="2205477"/>
            <a:ext cx="9290033" cy="22738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Introduction to financial management</a:t>
            </a:r>
          </a:p>
        </p:txBody>
      </p:sp>
      <p:sp>
        <p:nvSpPr>
          <p:cNvPr name="TextBox 4" id="4"/>
          <p:cNvSpPr txBox="true"/>
          <p:nvPr/>
        </p:nvSpPr>
        <p:spPr>
          <a:xfrm rot="0">
            <a:off x="1409700" y="4698243"/>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name="Freeform 5" id="5"/>
          <p:cNvSpPr/>
          <p:nvPr/>
        </p:nvSpPr>
        <p:spPr>
          <a:xfrm flipH="false" flipV="false" rot="0">
            <a:off x="10699733" y="1956561"/>
            <a:ext cx="5595699" cy="6373878"/>
          </a:xfrm>
          <a:custGeom>
            <a:avLst/>
            <a:gdLst/>
            <a:ahLst/>
            <a:cxnLst/>
            <a:rect r="r" b="b" t="t" l="l"/>
            <a:pathLst>
              <a:path h="6373878" w="5595699">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3548050" y="1773329"/>
            <a:ext cx="11191900" cy="2273808"/>
          </a:xfrm>
          <a:prstGeom prst="rect">
            <a:avLst/>
          </a:prstGeom>
        </p:spPr>
        <p:txBody>
          <a:bodyPr anchor="t" rtlCol="false" tIns="0" lIns="0" bIns="0" rIns="0">
            <a:spAutoFit/>
          </a:bodyPr>
          <a:lstStyle/>
          <a:p>
            <a:pPr algn="ctr">
              <a:lnSpc>
                <a:spcPts val="8136"/>
              </a:lnSpc>
            </a:pPr>
            <a:r>
              <a:rPr lang="en-US" b="true" sz="7200" spc="-252">
                <a:solidFill>
                  <a:srgbClr val="60AA82"/>
                </a:solidFill>
                <a:latin typeface="Agrandir Medium"/>
                <a:ea typeface="Agrandir Medium"/>
                <a:cs typeface="Agrandir Medium"/>
                <a:sym typeface="Agrandir Medium"/>
              </a:rPr>
              <a:t>History and evolution</a:t>
            </a:r>
          </a:p>
          <a:p>
            <a:pPr algn="ctr" marL="0" indent="0" lvl="0">
              <a:lnSpc>
                <a:spcPts val="8136"/>
              </a:lnSpc>
              <a:spcBef>
                <a:spcPct val="0"/>
              </a:spcBef>
            </a:pPr>
            <a:r>
              <a:rPr lang="en-US" b="true" sz="7200" spc="-252">
                <a:solidFill>
                  <a:srgbClr val="60AA82"/>
                </a:solidFill>
                <a:latin typeface="Agrandir Medium"/>
                <a:ea typeface="Agrandir Medium"/>
                <a:cs typeface="Agrandir Medium"/>
                <a:sym typeface="Agrandir Medium"/>
              </a:rPr>
              <a:t>of finance</a:t>
            </a:r>
          </a:p>
        </p:txBody>
      </p:sp>
      <p:sp>
        <p:nvSpPr>
          <p:cNvPr name="AutoShape 4" id="4"/>
          <p:cNvSpPr/>
          <p:nvPr/>
        </p:nvSpPr>
        <p:spPr>
          <a:xfrm>
            <a:off x="-886757" y="4952710"/>
            <a:ext cx="20061513" cy="0"/>
          </a:xfrm>
          <a:prstGeom prst="line">
            <a:avLst/>
          </a:prstGeom>
          <a:ln cap="flat" w="28575">
            <a:solidFill>
              <a:srgbClr val="60AA82"/>
            </a:solidFill>
            <a:prstDash val="solid"/>
            <a:headEnd type="none" len="sm" w="sm"/>
            <a:tailEnd type="none" len="sm" w="sm"/>
          </a:ln>
        </p:spPr>
      </p:sp>
      <p:sp>
        <p:nvSpPr>
          <p:cNvPr name="TextBox 5" id="5"/>
          <p:cNvSpPr txBox="true"/>
          <p:nvPr/>
        </p:nvSpPr>
        <p:spPr>
          <a:xfrm rot="0">
            <a:off x="1635820"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2010</a:t>
            </a:r>
          </a:p>
        </p:txBody>
      </p:sp>
      <p:sp>
        <p:nvSpPr>
          <p:cNvPr name="TextBox 6" id="6"/>
          <p:cNvSpPr txBox="true"/>
          <p:nvPr/>
        </p:nvSpPr>
        <p:spPr>
          <a:xfrm rot="0">
            <a:off x="5547722"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2015</a:t>
            </a:r>
          </a:p>
        </p:txBody>
      </p:sp>
      <p:grpSp>
        <p:nvGrpSpPr>
          <p:cNvPr name="Group 7" id="7"/>
          <p:cNvGrpSpPr/>
          <p:nvPr/>
        </p:nvGrpSpPr>
        <p:grpSpPr>
          <a:xfrm rot="0">
            <a:off x="5529419" y="4701682"/>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0" id="10"/>
          <p:cNvGrpSpPr/>
          <p:nvPr/>
        </p:nvGrpSpPr>
        <p:grpSpPr>
          <a:xfrm rot="0">
            <a:off x="1635820" y="4701682"/>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635820"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14" id="14"/>
          <p:cNvSpPr txBox="true"/>
          <p:nvPr/>
        </p:nvSpPr>
        <p:spPr>
          <a:xfrm rot="0">
            <a:off x="5547722"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15" id="15"/>
          <p:cNvSpPr txBox="true"/>
          <p:nvPr/>
        </p:nvSpPr>
        <p:spPr>
          <a:xfrm rot="0">
            <a:off x="9461684"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2020</a:t>
            </a:r>
          </a:p>
        </p:txBody>
      </p:sp>
      <p:grpSp>
        <p:nvGrpSpPr>
          <p:cNvPr name="Group 16" id="16"/>
          <p:cNvGrpSpPr/>
          <p:nvPr/>
        </p:nvGrpSpPr>
        <p:grpSpPr>
          <a:xfrm rot="0">
            <a:off x="9443381" y="4701682"/>
            <a:ext cx="502056" cy="5020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18" id="18"/>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9" id="19"/>
          <p:cNvSpPr txBox="true"/>
          <p:nvPr/>
        </p:nvSpPr>
        <p:spPr>
          <a:xfrm rot="0">
            <a:off x="9461684"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20" id="20"/>
          <p:cNvSpPr txBox="true"/>
          <p:nvPr/>
        </p:nvSpPr>
        <p:spPr>
          <a:xfrm rot="0">
            <a:off x="13394695"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2025</a:t>
            </a:r>
          </a:p>
        </p:txBody>
      </p:sp>
      <p:grpSp>
        <p:nvGrpSpPr>
          <p:cNvPr name="Group 21" id="21"/>
          <p:cNvGrpSpPr/>
          <p:nvPr/>
        </p:nvGrpSpPr>
        <p:grpSpPr>
          <a:xfrm rot="0">
            <a:off x="13376393" y="4701682"/>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23" id="23"/>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4" id="24"/>
          <p:cNvSpPr txBox="true"/>
          <p:nvPr/>
        </p:nvSpPr>
        <p:spPr>
          <a:xfrm rot="0">
            <a:off x="13394695"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Freeform 25" id="25"/>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791584" y="7790604"/>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6858779" y="7790604"/>
            <a:ext cx="2163234" cy="3572134"/>
          </a:xfrm>
          <a:custGeom>
            <a:avLst/>
            <a:gdLst/>
            <a:ahLst/>
            <a:cxnLst/>
            <a:rect r="r" b="b" t="t" l="l"/>
            <a:pathLst>
              <a:path h="3572134" w="21632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49865" y="-587294"/>
            <a:ext cx="2636713" cy="3573727"/>
          </a:xfrm>
          <a:custGeom>
            <a:avLst/>
            <a:gdLst/>
            <a:ahLst/>
            <a:cxnLst/>
            <a:rect r="r" b="b" t="t" l="l"/>
            <a:pathLst>
              <a:path h="3573727" w="2636713">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425218" y="606167"/>
            <a:ext cx="3030355" cy="2380266"/>
          </a:xfrm>
          <a:custGeom>
            <a:avLst/>
            <a:gdLst/>
            <a:ahLst/>
            <a:cxnLst/>
            <a:rect r="r" b="b" t="t" l="l"/>
            <a:pathLst>
              <a:path h="2380266" w="3030355">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620338" y="-908500"/>
            <a:ext cx="8064289" cy="12103999"/>
          </a:xfrm>
          <a:custGeom>
            <a:avLst/>
            <a:gdLst/>
            <a:ahLst/>
            <a:cxnLst/>
            <a:rect r="r" b="b" t="t" l="l"/>
            <a:pathLst>
              <a:path h="12103999" w="8064289">
                <a:moveTo>
                  <a:pt x="0" y="0"/>
                </a:moveTo>
                <a:lnTo>
                  <a:pt x="8064289" y="0"/>
                </a:lnTo>
                <a:lnTo>
                  <a:pt x="8064289" y="12104000"/>
                </a:lnTo>
                <a:lnTo>
                  <a:pt x="0" y="12104000"/>
                </a:lnTo>
                <a:lnTo>
                  <a:pt x="0" y="0"/>
                </a:lnTo>
                <a:close/>
              </a:path>
            </a:pathLst>
          </a:custGeom>
          <a:blipFill>
            <a:blip r:embed="rId3"/>
            <a:stretch>
              <a:fillRect l="-62535" t="0" r="-62535" b="0"/>
            </a:stretch>
          </a:blipFill>
        </p:spPr>
      </p:sp>
      <p:sp>
        <p:nvSpPr>
          <p:cNvPr name="TextBox 4" id="4"/>
          <p:cNvSpPr txBox="true"/>
          <p:nvPr/>
        </p:nvSpPr>
        <p:spPr>
          <a:xfrm rot="0">
            <a:off x="1409700" y="2205477"/>
            <a:ext cx="7734300" cy="2273808"/>
          </a:xfrm>
          <a:prstGeom prst="rect">
            <a:avLst/>
          </a:prstGeom>
        </p:spPr>
        <p:txBody>
          <a:bodyPr anchor="t" rtlCol="false" tIns="0" lIns="0" bIns="0" rIns="0">
            <a:spAutoFit/>
          </a:bodyPr>
          <a:lstStyle/>
          <a:p>
            <a:pPr algn="l">
              <a:lnSpc>
                <a:spcPts val="8136"/>
              </a:lnSpc>
            </a:pPr>
            <a:r>
              <a:rPr lang="en-US" sz="7200" spc="-252" b="true">
                <a:solidFill>
                  <a:srgbClr val="FFFFFF"/>
                </a:solidFill>
                <a:latin typeface="Agrandir Medium"/>
                <a:ea typeface="Agrandir Medium"/>
                <a:cs typeface="Agrandir Medium"/>
                <a:sym typeface="Agrandir Medium"/>
              </a:rPr>
              <a:t>Financial </a:t>
            </a:r>
          </a:p>
          <a:p>
            <a:pPr algn="l" marL="0" indent="0" lvl="0">
              <a:lnSpc>
                <a:spcPts val="8136"/>
              </a:lnSpc>
            </a:pPr>
            <a:r>
              <a:rPr lang="en-US" b="true" sz="7200" spc="-252">
                <a:solidFill>
                  <a:srgbClr val="FFFFFF"/>
                </a:solidFill>
                <a:latin typeface="Agrandir Medium"/>
                <a:ea typeface="Agrandir Medium"/>
                <a:cs typeface="Agrandir Medium"/>
                <a:sym typeface="Agrandir Medium"/>
              </a:rPr>
              <a:t>analysis tools</a:t>
            </a:r>
          </a:p>
        </p:txBody>
      </p:sp>
      <p:sp>
        <p:nvSpPr>
          <p:cNvPr name="TextBox 5" id="5"/>
          <p:cNvSpPr txBox="true"/>
          <p:nvPr/>
        </p:nvSpPr>
        <p:spPr>
          <a:xfrm rot="0">
            <a:off x="1409700" y="4698243"/>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40248" y="1013586"/>
            <a:ext cx="9607505" cy="4217670"/>
          </a:xfrm>
          <a:prstGeom prst="rect">
            <a:avLst/>
          </a:prstGeom>
        </p:spPr>
        <p:txBody>
          <a:bodyPr anchor="t" rtlCol="false" tIns="0" lIns="0" bIns="0" rIns="0">
            <a:spAutoFit/>
          </a:bodyPr>
          <a:lstStyle/>
          <a:p>
            <a:pPr algn="ctr">
              <a:lnSpc>
                <a:spcPts val="28290"/>
              </a:lnSpc>
            </a:pPr>
            <a:r>
              <a:rPr lang="en-US" b="true" sz="23000">
                <a:solidFill>
                  <a:srgbClr val="FFFFFF"/>
                </a:solidFill>
                <a:latin typeface="Agrandir Bold"/>
                <a:ea typeface="Agrandir Bold"/>
                <a:cs typeface="Agrandir Bold"/>
                <a:sym typeface="Agrandir Bold"/>
              </a:rPr>
              <a:t>95%</a:t>
            </a:r>
          </a:p>
        </p:txBody>
      </p:sp>
      <p:sp>
        <p:nvSpPr>
          <p:cNvPr name="TextBox 4" id="4"/>
          <p:cNvSpPr txBox="true"/>
          <p:nvPr/>
        </p:nvSpPr>
        <p:spPr>
          <a:xfrm rot="0">
            <a:off x="3557541" y="5847589"/>
            <a:ext cx="11172917" cy="2711450"/>
          </a:xfrm>
          <a:prstGeom prst="rect">
            <a:avLst/>
          </a:prstGeom>
        </p:spPr>
        <p:txBody>
          <a:bodyPr anchor="t" rtlCol="false" tIns="0" lIns="0" bIns="0" rIns="0">
            <a:spAutoFit/>
          </a:bodyPr>
          <a:lstStyle/>
          <a:p>
            <a:pPr algn="ctr">
              <a:lnSpc>
                <a:spcPts val="3100"/>
              </a:lnSpc>
            </a:pPr>
            <a:r>
              <a:rPr lang="en-US" b="true" sz="2000">
                <a:solidFill>
                  <a:srgbClr val="FFFFFF"/>
                </a:solidFill>
                <a:latin typeface="Montserrat Medium"/>
                <a:ea typeface="Montserrat Medium"/>
                <a:cs typeface="Montserrat Medium"/>
                <a:sym typeface="Montserrat Medium"/>
              </a:rPr>
              <a:t>Lorem ipsum dolor sit amet, consectetur adipiscing elit, sed do eiusmod tempor incididunt ut labore et dolore magna aliqua.</a:t>
            </a:r>
          </a:p>
          <a:p>
            <a:pPr algn="ctr">
              <a:lnSpc>
                <a:spcPts val="3100"/>
              </a:lnSpc>
            </a:pPr>
          </a:p>
          <a:p>
            <a:pPr algn="ctr">
              <a:lnSpc>
                <a:spcPts val="3100"/>
              </a:lnSpc>
            </a:pPr>
            <a:r>
              <a:rPr lang="en-US" b="true" sz="2000">
                <a:solidFill>
                  <a:srgbClr val="FFFFFF"/>
                </a:solidFill>
                <a:latin typeface="Montserrat Medium"/>
                <a:ea typeface="Montserrat Medium"/>
                <a:cs typeface="Montserrat Medium"/>
                <a:sym typeface="Montserrat Medium"/>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5" id="5"/>
          <p:cNvSpPr txBox="true"/>
          <p:nvPr/>
        </p:nvSpPr>
        <p:spPr>
          <a:xfrm rot="0">
            <a:off x="5018704" y="4707381"/>
            <a:ext cx="8250591" cy="876300"/>
          </a:xfrm>
          <a:prstGeom prst="rect">
            <a:avLst/>
          </a:prstGeom>
        </p:spPr>
        <p:txBody>
          <a:bodyPr anchor="t" rtlCol="false" tIns="0" lIns="0" bIns="0" rIns="0">
            <a:spAutoFit/>
          </a:bodyPr>
          <a:lstStyle/>
          <a:p>
            <a:pPr algn="ctr" marL="0" indent="0" lvl="0">
              <a:lnSpc>
                <a:spcPts val="5700"/>
              </a:lnSpc>
              <a:spcBef>
                <a:spcPct val="0"/>
              </a:spcBef>
            </a:pPr>
            <a:r>
              <a:rPr lang="en-US" b="true" sz="5000">
                <a:solidFill>
                  <a:srgbClr val="FFFFFF"/>
                </a:solidFill>
                <a:latin typeface="Agrandir Bold"/>
                <a:ea typeface="Agrandir Bold"/>
                <a:cs typeface="Agrandir Bold"/>
                <a:sym typeface="Agrandir Bold"/>
              </a:rPr>
              <a:t>Success cases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9551" y="-812902"/>
            <a:ext cx="11605544" cy="11912803"/>
            <a:chOff x="0" y="0"/>
            <a:chExt cx="3056604" cy="3137528"/>
          </a:xfrm>
        </p:grpSpPr>
        <p:sp>
          <p:nvSpPr>
            <p:cNvPr name="Freeform 4" id="4"/>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FFFFFF"/>
            </a:solidFill>
          </p:spPr>
        </p:sp>
        <p:sp>
          <p:nvSpPr>
            <p:cNvPr name="TextBox 5" id="5"/>
            <p:cNvSpPr txBox="true"/>
            <p:nvPr/>
          </p:nvSpPr>
          <p:spPr>
            <a:xfrm>
              <a:off x="0" y="38100"/>
              <a:ext cx="3056604" cy="3099428"/>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1409700" y="1682573"/>
            <a:ext cx="7512993" cy="3302508"/>
          </a:xfrm>
          <a:prstGeom prst="rect">
            <a:avLst/>
          </a:prstGeom>
        </p:spPr>
        <p:txBody>
          <a:bodyPr anchor="t" rtlCol="false" tIns="0" lIns="0" bIns="0" rIns="0">
            <a:spAutoFit/>
          </a:bodyPr>
          <a:lstStyle/>
          <a:p>
            <a:pPr algn="l" marL="0" indent="0" lvl="0">
              <a:lnSpc>
                <a:spcPts val="8136"/>
              </a:lnSpc>
            </a:pPr>
            <a:r>
              <a:rPr lang="en-US" b="true" sz="7200" spc="-252">
                <a:solidFill>
                  <a:srgbClr val="000000"/>
                </a:solidFill>
                <a:latin typeface="Agrandir Medium"/>
                <a:ea typeface="Agrandir Medium"/>
                <a:cs typeface="Agrandir Medium"/>
                <a:sym typeface="Agrandir Medium"/>
              </a:rPr>
              <a:t>The role of accounting in finance</a:t>
            </a:r>
          </a:p>
        </p:txBody>
      </p:sp>
      <p:sp>
        <p:nvSpPr>
          <p:cNvPr name="TextBox 7" id="7"/>
          <p:cNvSpPr txBox="true"/>
          <p:nvPr/>
        </p:nvSpPr>
        <p:spPr>
          <a:xfrm rot="0">
            <a:off x="1409700" y="5221146"/>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000000"/>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name="Freeform 8" id="8"/>
          <p:cNvSpPr/>
          <p:nvPr/>
        </p:nvSpPr>
        <p:spPr>
          <a:xfrm flipH="false" flipV="false" rot="0">
            <a:off x="11889922" y="2730408"/>
            <a:ext cx="5037372" cy="4826183"/>
          </a:xfrm>
          <a:custGeom>
            <a:avLst/>
            <a:gdLst/>
            <a:ahLst/>
            <a:cxnLst/>
            <a:rect r="r" b="b" t="t" l="l"/>
            <a:pathLst>
              <a:path h="4826183" w="5037372">
                <a:moveTo>
                  <a:pt x="0" y="0"/>
                </a:moveTo>
                <a:lnTo>
                  <a:pt x="5037372" y="0"/>
                </a:lnTo>
                <a:lnTo>
                  <a:pt x="5037372" y="4826184"/>
                </a:lnTo>
                <a:lnTo>
                  <a:pt x="0" y="482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57176" y="-908500"/>
            <a:ext cx="8064289" cy="12103999"/>
          </a:xfrm>
          <a:custGeom>
            <a:avLst/>
            <a:gdLst/>
            <a:ahLst/>
            <a:cxnLst/>
            <a:rect r="r" b="b" t="t" l="l"/>
            <a:pathLst>
              <a:path h="12103999" w="8064289">
                <a:moveTo>
                  <a:pt x="0" y="0"/>
                </a:moveTo>
                <a:lnTo>
                  <a:pt x="8064290" y="0"/>
                </a:lnTo>
                <a:lnTo>
                  <a:pt x="8064290" y="12104000"/>
                </a:lnTo>
                <a:lnTo>
                  <a:pt x="0" y="12104000"/>
                </a:lnTo>
                <a:lnTo>
                  <a:pt x="0" y="0"/>
                </a:lnTo>
                <a:close/>
              </a:path>
            </a:pathLst>
          </a:custGeom>
          <a:blipFill>
            <a:blip r:embed="rId3"/>
            <a:stretch>
              <a:fillRect l="-42890" t="0" r="-123942" b="0"/>
            </a:stretch>
          </a:blipFill>
        </p:spPr>
      </p:sp>
      <p:sp>
        <p:nvSpPr>
          <p:cNvPr name="TextBox 4" id="4"/>
          <p:cNvSpPr txBox="true"/>
          <p:nvPr/>
        </p:nvSpPr>
        <p:spPr>
          <a:xfrm rot="0">
            <a:off x="9144000" y="1730622"/>
            <a:ext cx="7830114" cy="3302508"/>
          </a:xfrm>
          <a:prstGeom prst="rect">
            <a:avLst/>
          </a:prstGeom>
        </p:spPr>
        <p:txBody>
          <a:bodyPr anchor="t" rtlCol="false" tIns="0" lIns="0" bIns="0" rIns="0">
            <a:spAutoFit/>
          </a:bodyPr>
          <a:lstStyle/>
          <a:p>
            <a:pPr algn="l">
              <a:lnSpc>
                <a:spcPts val="8136"/>
              </a:lnSpc>
            </a:pPr>
            <a:r>
              <a:rPr lang="en-US" sz="7200" spc="-252" b="true">
                <a:solidFill>
                  <a:srgbClr val="000000"/>
                </a:solidFill>
                <a:latin typeface="Agrandir Medium"/>
                <a:ea typeface="Agrandir Medium"/>
                <a:cs typeface="Agrandir Medium"/>
                <a:sym typeface="Agrandir Medium"/>
              </a:rPr>
              <a:t>Short and</a:t>
            </a:r>
          </a:p>
          <a:p>
            <a:pPr algn="l" marL="0" indent="0" lvl="0">
              <a:lnSpc>
                <a:spcPts val="8136"/>
              </a:lnSpc>
            </a:pPr>
            <a:r>
              <a:rPr lang="en-US" b="true" sz="7200" spc="-252">
                <a:solidFill>
                  <a:srgbClr val="000000"/>
                </a:solidFill>
                <a:latin typeface="Agrandir Medium"/>
                <a:ea typeface="Agrandir Medium"/>
                <a:cs typeface="Agrandir Medium"/>
                <a:sym typeface="Agrandir Medium"/>
              </a:rPr>
              <a:t>long-term financial planning</a:t>
            </a:r>
          </a:p>
        </p:txBody>
      </p:sp>
      <p:sp>
        <p:nvSpPr>
          <p:cNvPr name="TextBox 5" id="5"/>
          <p:cNvSpPr txBox="true"/>
          <p:nvPr/>
        </p:nvSpPr>
        <p:spPr>
          <a:xfrm rot="0">
            <a:off x="9144000" y="5173097"/>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000000"/>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1340665"/>
            <a:ext cx="16159162" cy="985269"/>
          </a:xfrm>
          <a:prstGeom prst="rect">
            <a:avLst/>
          </a:prstGeom>
        </p:spPr>
        <p:txBody>
          <a:bodyPr anchor="t" rtlCol="false" tIns="0" lIns="0" bIns="0" rIns="0">
            <a:spAutoFit/>
          </a:bodyPr>
          <a:lstStyle/>
          <a:p>
            <a:pPr algn="ctr">
              <a:lnSpc>
                <a:spcPts val="6372"/>
              </a:lnSpc>
            </a:pPr>
            <a:r>
              <a:rPr lang="en-US" b="true" sz="5900" spc="-312">
                <a:solidFill>
                  <a:srgbClr val="000000"/>
                </a:solidFill>
                <a:latin typeface="Agrandir Medium"/>
                <a:ea typeface="Agrandir Medium"/>
                <a:cs typeface="Agrandir Medium"/>
                <a:sym typeface="Agrandir Medium"/>
              </a:rPr>
              <a:t>Responsible saving and consumption strategies</a:t>
            </a:r>
          </a:p>
        </p:txBody>
      </p:sp>
      <p:grpSp>
        <p:nvGrpSpPr>
          <p:cNvPr name="Group 4" id="4"/>
          <p:cNvGrpSpPr/>
          <p:nvPr/>
        </p:nvGrpSpPr>
        <p:grpSpPr>
          <a:xfrm rot="0">
            <a:off x="1100138" y="2716984"/>
            <a:ext cx="7920266" cy="2991887"/>
            <a:chOff x="0" y="0"/>
            <a:chExt cx="2263664" cy="855101"/>
          </a:xfrm>
        </p:grpSpPr>
        <p:sp>
          <p:nvSpPr>
            <p:cNvPr name="Freeform 5" id="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6" id="6"/>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2991887"/>
            <a:chOff x="0" y="0"/>
            <a:chExt cx="2263664" cy="855101"/>
          </a:xfrm>
        </p:grpSpPr>
        <p:sp>
          <p:nvSpPr>
            <p:cNvPr name="Freeform 8" id="8"/>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9" id="9"/>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0" id="10"/>
          <p:cNvGrpSpPr/>
          <p:nvPr/>
        </p:nvGrpSpPr>
        <p:grpSpPr>
          <a:xfrm rot="0">
            <a:off x="1100138" y="5911395"/>
            <a:ext cx="7920266" cy="2991887"/>
            <a:chOff x="0" y="0"/>
            <a:chExt cx="2263664" cy="855101"/>
          </a:xfrm>
        </p:grpSpPr>
        <p:sp>
          <p:nvSpPr>
            <p:cNvPr name="Freeform 11" id="11"/>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12" id="12"/>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3" id="13"/>
          <p:cNvGrpSpPr/>
          <p:nvPr/>
        </p:nvGrpSpPr>
        <p:grpSpPr>
          <a:xfrm rot="0">
            <a:off x="9267596" y="5911395"/>
            <a:ext cx="7920266" cy="2991887"/>
            <a:chOff x="0" y="0"/>
            <a:chExt cx="2263664" cy="855101"/>
          </a:xfrm>
        </p:grpSpPr>
        <p:sp>
          <p:nvSpPr>
            <p:cNvPr name="Freeform 14" id="14"/>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15" id="15"/>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16" id="16"/>
          <p:cNvSpPr txBox="true"/>
          <p:nvPr/>
        </p:nvSpPr>
        <p:spPr>
          <a:xfrm rot="0">
            <a:off x="1724130" y="3998696"/>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17" id="17"/>
          <p:cNvSpPr txBox="true"/>
          <p:nvPr/>
        </p:nvSpPr>
        <p:spPr>
          <a:xfrm rot="0">
            <a:off x="1511783"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Set a budget</a:t>
            </a:r>
          </a:p>
        </p:txBody>
      </p:sp>
      <p:sp>
        <p:nvSpPr>
          <p:cNvPr name="TextBox 18" id="18"/>
          <p:cNvSpPr txBox="true"/>
          <p:nvPr/>
        </p:nvSpPr>
        <p:spPr>
          <a:xfrm rot="0">
            <a:off x="9891589" y="3998696"/>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19" id="19"/>
          <p:cNvSpPr txBox="true"/>
          <p:nvPr/>
        </p:nvSpPr>
        <p:spPr>
          <a:xfrm rot="0">
            <a:off x="9679242"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Avoid impulse purchases</a:t>
            </a:r>
          </a:p>
        </p:txBody>
      </p:sp>
      <p:sp>
        <p:nvSpPr>
          <p:cNvPr name="TextBox 20" id="20"/>
          <p:cNvSpPr txBox="true"/>
          <p:nvPr/>
        </p:nvSpPr>
        <p:spPr>
          <a:xfrm rot="0">
            <a:off x="9891589" y="7180628"/>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21" id="21"/>
          <p:cNvSpPr txBox="true"/>
          <p:nvPr/>
        </p:nvSpPr>
        <p:spPr>
          <a:xfrm rot="0">
            <a:off x="9437700" y="6404943"/>
            <a:ext cx="7580058"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Reduce, reuse, recycle</a:t>
            </a:r>
          </a:p>
        </p:txBody>
      </p:sp>
      <p:sp>
        <p:nvSpPr>
          <p:cNvPr name="TextBox 22" id="22"/>
          <p:cNvSpPr txBox="true"/>
          <p:nvPr/>
        </p:nvSpPr>
        <p:spPr>
          <a:xfrm rot="0">
            <a:off x="1724130" y="7180628"/>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23" id="23"/>
          <p:cNvSpPr txBox="true"/>
          <p:nvPr/>
        </p:nvSpPr>
        <p:spPr>
          <a:xfrm rot="0">
            <a:off x="1511783" y="6404943"/>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Use shopping lists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2225136" y="4995333"/>
            <a:ext cx="6747024" cy="4262967"/>
            <a:chOff x="0" y="0"/>
            <a:chExt cx="1974687" cy="1247665"/>
          </a:xfrm>
        </p:grpSpPr>
        <p:sp>
          <p:nvSpPr>
            <p:cNvPr name="Freeform 4" id="4"/>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prstDash val="solid"/>
              <a:round/>
            </a:ln>
          </p:spPr>
        </p:sp>
        <p:sp>
          <p:nvSpPr>
            <p:cNvPr name="TextBox 5" id="5"/>
            <p:cNvSpPr txBox="true"/>
            <p:nvPr/>
          </p:nvSpPr>
          <p:spPr>
            <a:xfrm>
              <a:off x="0" y="9525"/>
              <a:ext cx="1974687" cy="1238140"/>
            </a:xfrm>
            <a:prstGeom prst="rect">
              <a:avLst/>
            </a:prstGeom>
          </p:spPr>
          <p:txBody>
            <a:bodyPr anchor="ctr" rtlCol="false" tIns="50800" lIns="50800" bIns="50800" rIns="50800"/>
            <a:lstStyle/>
            <a:p>
              <a:pPr algn="ctr">
                <a:lnSpc>
                  <a:spcPts val="2879"/>
                </a:lnSpc>
              </a:pPr>
            </a:p>
          </p:txBody>
        </p:sp>
      </p:grpSp>
      <p:sp>
        <p:nvSpPr>
          <p:cNvPr name="TextBox 6" id="6"/>
          <p:cNvSpPr txBox="true"/>
          <p:nvPr/>
        </p:nvSpPr>
        <p:spPr>
          <a:xfrm rot="0">
            <a:off x="3144984" y="5776807"/>
            <a:ext cx="4799161" cy="2642870"/>
          </a:xfrm>
          <a:prstGeom prst="rect">
            <a:avLst/>
          </a:prstGeom>
        </p:spPr>
        <p:txBody>
          <a:bodyPr anchor="t" rtlCol="false" tIns="0" lIns="0" bIns="0" rIns="0">
            <a:spAutoFit/>
          </a:bodyPr>
          <a:lstStyle/>
          <a:p>
            <a:pPr algn="ctr" marL="0" indent="0" lvl="0">
              <a:lnSpc>
                <a:spcPts val="3040"/>
              </a:lnSpc>
              <a:spcBef>
                <a:spcPct val="0"/>
              </a:spcBef>
            </a:pPr>
            <a:r>
              <a:rPr lang="en-US" sz="2000" spc="-62"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7" id="7"/>
          <p:cNvGrpSpPr/>
          <p:nvPr/>
        </p:nvGrpSpPr>
        <p:grpSpPr>
          <a:xfrm rot="0">
            <a:off x="2225136" y="3540616"/>
            <a:ext cx="6747024" cy="1323119"/>
            <a:chOff x="0" y="0"/>
            <a:chExt cx="1974687" cy="387244"/>
          </a:xfrm>
        </p:grpSpPr>
        <p:sp>
          <p:nvSpPr>
            <p:cNvPr name="Freeform 8" id="8"/>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prstDash val="solid"/>
              <a:round/>
            </a:ln>
          </p:spPr>
        </p:sp>
        <p:sp>
          <p:nvSpPr>
            <p:cNvPr name="TextBox 9" id="9"/>
            <p:cNvSpPr txBox="true"/>
            <p:nvPr/>
          </p:nvSpPr>
          <p:spPr>
            <a:xfrm>
              <a:off x="0" y="9525"/>
              <a:ext cx="1974687" cy="377719"/>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2776163" y="3826064"/>
            <a:ext cx="5644970" cy="771272"/>
          </a:xfrm>
          <a:prstGeom prst="rect">
            <a:avLst/>
          </a:prstGeom>
        </p:spPr>
        <p:txBody>
          <a:bodyPr anchor="t" rtlCol="false" tIns="0" lIns="0" bIns="0" rIns="0">
            <a:spAutoFit/>
          </a:bodyPr>
          <a:lstStyle/>
          <a:p>
            <a:pPr algn="ctr" marL="0" indent="0" lvl="0">
              <a:lnSpc>
                <a:spcPts val="4922"/>
              </a:lnSpc>
              <a:spcBef>
                <a:spcPct val="0"/>
              </a:spcBef>
            </a:pPr>
            <a:r>
              <a:rPr lang="en-US" b="true" sz="4600">
                <a:solidFill>
                  <a:srgbClr val="000000"/>
                </a:solidFill>
                <a:latin typeface="Agrandir Medium"/>
                <a:ea typeface="Agrandir Medium"/>
                <a:cs typeface="Agrandir Medium"/>
                <a:sym typeface="Agrandir Medium"/>
              </a:rPr>
              <a:t>3 out of 6</a:t>
            </a:r>
          </a:p>
        </p:txBody>
      </p:sp>
      <p:grpSp>
        <p:nvGrpSpPr>
          <p:cNvPr name="Group 11" id="11"/>
          <p:cNvGrpSpPr/>
          <p:nvPr/>
        </p:nvGrpSpPr>
        <p:grpSpPr>
          <a:xfrm rot="0">
            <a:off x="9125340" y="4995333"/>
            <a:ext cx="6747024" cy="4262967"/>
            <a:chOff x="0" y="0"/>
            <a:chExt cx="1974687" cy="1247665"/>
          </a:xfrm>
        </p:grpSpPr>
        <p:sp>
          <p:nvSpPr>
            <p:cNvPr name="Freeform 12" id="12"/>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prstDash val="solid"/>
              <a:round/>
            </a:ln>
          </p:spPr>
        </p:sp>
        <p:sp>
          <p:nvSpPr>
            <p:cNvPr name="TextBox 13" id="13"/>
            <p:cNvSpPr txBox="true"/>
            <p:nvPr/>
          </p:nvSpPr>
          <p:spPr>
            <a:xfrm>
              <a:off x="0" y="9525"/>
              <a:ext cx="1974687" cy="1238140"/>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9125340" y="3540616"/>
            <a:ext cx="6747024" cy="1323119"/>
            <a:chOff x="0" y="0"/>
            <a:chExt cx="1974687" cy="387244"/>
          </a:xfrm>
        </p:grpSpPr>
        <p:sp>
          <p:nvSpPr>
            <p:cNvPr name="Freeform 15" id="15"/>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prstDash val="solid"/>
              <a:round/>
            </a:ln>
          </p:spPr>
        </p:sp>
        <p:sp>
          <p:nvSpPr>
            <p:cNvPr name="TextBox 16" id="16"/>
            <p:cNvSpPr txBox="true"/>
            <p:nvPr/>
          </p:nvSpPr>
          <p:spPr>
            <a:xfrm>
              <a:off x="0" y="9525"/>
              <a:ext cx="1974687" cy="377719"/>
            </a:xfrm>
            <a:prstGeom prst="rect">
              <a:avLst/>
            </a:prstGeom>
          </p:spPr>
          <p:txBody>
            <a:bodyPr anchor="ctr" rtlCol="false" tIns="50800" lIns="50800" bIns="50800" rIns="50800"/>
            <a:lstStyle/>
            <a:p>
              <a:pPr algn="ctr">
                <a:lnSpc>
                  <a:spcPts val="2879"/>
                </a:lnSpc>
              </a:pPr>
            </a:p>
          </p:txBody>
        </p:sp>
      </p:grpSp>
      <p:sp>
        <p:nvSpPr>
          <p:cNvPr name="TextBox 17" id="17"/>
          <p:cNvSpPr txBox="true"/>
          <p:nvPr/>
        </p:nvSpPr>
        <p:spPr>
          <a:xfrm rot="0">
            <a:off x="9751318" y="3826064"/>
            <a:ext cx="5495069" cy="771272"/>
          </a:xfrm>
          <a:prstGeom prst="rect">
            <a:avLst/>
          </a:prstGeom>
        </p:spPr>
        <p:txBody>
          <a:bodyPr anchor="t" rtlCol="false" tIns="0" lIns="0" bIns="0" rIns="0">
            <a:spAutoFit/>
          </a:bodyPr>
          <a:lstStyle/>
          <a:p>
            <a:pPr algn="ctr" marL="0" indent="0" lvl="0">
              <a:lnSpc>
                <a:spcPts val="4922"/>
              </a:lnSpc>
              <a:spcBef>
                <a:spcPct val="0"/>
              </a:spcBef>
            </a:pPr>
            <a:r>
              <a:rPr lang="en-US" b="true" sz="4600">
                <a:solidFill>
                  <a:srgbClr val="000000"/>
                </a:solidFill>
                <a:latin typeface="Agrandir Medium"/>
                <a:ea typeface="Agrandir Medium"/>
                <a:cs typeface="Agrandir Medium"/>
                <a:sym typeface="Agrandir Medium"/>
              </a:rPr>
              <a:t>5 out of 6</a:t>
            </a:r>
          </a:p>
        </p:txBody>
      </p:sp>
      <p:sp>
        <p:nvSpPr>
          <p:cNvPr name="TextBox 18" id="18"/>
          <p:cNvSpPr txBox="true"/>
          <p:nvPr/>
        </p:nvSpPr>
        <p:spPr>
          <a:xfrm rot="0">
            <a:off x="4293089" y="904875"/>
            <a:ext cx="9701823" cy="1276352"/>
          </a:xfrm>
          <a:prstGeom prst="rect">
            <a:avLst/>
          </a:prstGeom>
        </p:spPr>
        <p:txBody>
          <a:bodyPr anchor="t" rtlCol="false" tIns="0" lIns="0" bIns="0" rIns="0">
            <a:spAutoFit/>
          </a:bodyPr>
          <a:lstStyle/>
          <a:p>
            <a:pPr algn="ctr">
              <a:lnSpc>
                <a:spcPts val="8100"/>
              </a:lnSpc>
            </a:pPr>
            <a:r>
              <a:rPr lang="en-US" b="true" sz="7500" spc="-397">
                <a:solidFill>
                  <a:srgbClr val="000000"/>
                </a:solidFill>
                <a:latin typeface="Agrandir Medium"/>
                <a:ea typeface="Agrandir Medium"/>
                <a:cs typeface="Agrandir Medium"/>
                <a:sym typeface="Agrandir Medium"/>
              </a:rPr>
              <a:t>Financial successes</a:t>
            </a:r>
          </a:p>
        </p:txBody>
      </p:sp>
      <p:pic>
        <p:nvPicPr>
          <p:cNvPr name="Picture 19" id="19"/>
          <p:cNvPicPr>
            <a:picLocks noChangeAspect="true"/>
          </p:cNvPicPr>
          <p:nvPr/>
        </p:nvPicPr>
        <p:blipFill>
          <a:blip r:embed="rId3"/>
          <a:stretch>
            <a:fillRect/>
          </a:stretch>
        </p:blipFill>
        <p:spPr>
          <a:xfrm rot="0">
            <a:off x="9917638" y="2159296"/>
            <a:ext cx="5162429" cy="1502841"/>
          </a:xfrm>
          <a:prstGeom prst="rect">
            <a:avLst/>
          </a:prstGeom>
        </p:spPr>
      </p:pic>
      <p:pic>
        <p:nvPicPr>
          <p:cNvPr name="Picture 20" id="20"/>
          <p:cNvPicPr>
            <a:picLocks noChangeAspect="true"/>
          </p:cNvPicPr>
          <p:nvPr/>
        </p:nvPicPr>
        <p:blipFill>
          <a:blip r:embed="rId4"/>
          <a:stretch>
            <a:fillRect/>
          </a:stretch>
        </p:blipFill>
        <p:spPr>
          <a:xfrm rot="0">
            <a:off x="3017434" y="2159296"/>
            <a:ext cx="5162429" cy="1502841"/>
          </a:xfrm>
          <a:prstGeom prst="rect">
            <a:avLst/>
          </a:prstGeom>
        </p:spPr>
      </p:pic>
      <p:sp>
        <p:nvSpPr>
          <p:cNvPr name="TextBox 21" id="21"/>
          <p:cNvSpPr txBox="true"/>
          <p:nvPr/>
        </p:nvSpPr>
        <p:spPr>
          <a:xfrm rot="0">
            <a:off x="10035011" y="5776807"/>
            <a:ext cx="4927683" cy="2642870"/>
          </a:xfrm>
          <a:prstGeom prst="rect">
            <a:avLst/>
          </a:prstGeom>
        </p:spPr>
        <p:txBody>
          <a:bodyPr anchor="t" rtlCol="false" tIns="0" lIns="0" bIns="0" rIns="0">
            <a:spAutoFit/>
          </a:bodyPr>
          <a:lstStyle/>
          <a:p>
            <a:pPr algn="ctr" marL="0" indent="0" lvl="0">
              <a:lnSpc>
                <a:spcPts val="3040"/>
              </a:lnSpc>
              <a:spcBef>
                <a:spcPct val="0"/>
              </a:spcBef>
            </a:pPr>
            <a:r>
              <a:rPr lang="en-US" sz="2000" spc="-62"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DAG54UPu7m0</dc:identifier>
  <dcterms:modified xsi:type="dcterms:W3CDTF">2011-08-01T06:04:30Z</dcterms:modified>
  <cp:revision>1</cp:revision>
  <dc:title>Green Modern Financial Management Presentation</dc:title>
</cp:coreProperties>
</file>